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8" r:id="rId3"/>
    <p:sldId id="260" r:id="rId4"/>
    <p:sldId id="297" r:id="rId5"/>
    <p:sldId id="263" r:id="rId6"/>
    <p:sldId id="308" r:id="rId7"/>
    <p:sldId id="264" r:id="rId8"/>
    <p:sldId id="314" r:id="rId9"/>
    <p:sldId id="300" r:id="rId10"/>
    <p:sldId id="311" r:id="rId11"/>
    <p:sldId id="269" r:id="rId12"/>
    <p:sldId id="309" r:id="rId13"/>
    <p:sldId id="310" r:id="rId14"/>
    <p:sldId id="315" r:id="rId15"/>
    <p:sldId id="317" r:id="rId16"/>
    <p:sldId id="305" r:id="rId17"/>
    <p:sldId id="306" r:id="rId18"/>
    <p:sldId id="304" r:id="rId19"/>
    <p:sldId id="313" r:id="rId20"/>
    <p:sldId id="271" r:id="rId21"/>
    <p:sldId id="312" r:id="rId22"/>
    <p:sldId id="303" r:id="rId23"/>
    <p:sldId id="316" r:id="rId24"/>
    <p:sldId id="275" r:id="rId25"/>
  </p:sldIdLst>
  <p:sldSz cx="9144000" cy="5143500" type="screen16x9"/>
  <p:notesSz cx="6858000" cy="9144000"/>
  <p:embeddedFontLst>
    <p:embeddedFont>
      <p:font typeface="Space Grotesk" panose="020B0604020202020204" charset="0"/>
      <p:regular r:id="rId28"/>
      <p:bold r:id="rId29"/>
    </p:embeddedFont>
    <p:embeddedFont>
      <p:font typeface="Barlow" panose="020B0604020202020204" charset="0"/>
      <p:regular r:id="rId30"/>
      <p:bold r:id="rId31"/>
      <p:italic r:id="rId32"/>
      <p:boldItalic r:id="rId33"/>
    </p:embeddedFont>
    <p:embeddedFont>
      <p:font typeface="Barlow Medium" panose="020B0604020202020204" charset="0"/>
      <p:regular r:id="rId34"/>
      <p:bold r:id="rId35"/>
      <p:italic r:id="rId36"/>
      <p:boldItalic r:id="rId37"/>
    </p:embeddedFont>
    <p:embeddedFont>
      <p:font typeface="Raleway" panose="020B0604020202020204" charset="0"/>
      <p:regular r:id="rId38"/>
      <p:bold r:id="rId39"/>
      <p:italic r:id="rId40"/>
      <p:boldItalic r:id="rId41"/>
    </p:embeddedFont>
    <p:embeddedFont>
      <p:font typeface="Open Sans" panose="020B0604020202020204" charset="0"/>
      <p:regular r:id="rId42"/>
      <p:bold r:id="rId43"/>
      <p:italic r:id="rId44"/>
      <p:boldItalic r:id="rId45"/>
    </p:embeddedFont>
    <p:embeddedFont>
      <p:font typeface="Anaheim" panose="020B0604020202020204" charset="0"/>
      <p:regular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38" y="-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3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jp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695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60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9047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5857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://images.squarespace-cdn.com/content/v1/54358a40e4b0d0810faf80c2/1480671555352-425RITAGU4PQ8QQPOE7K/Home%2BPage.png&amp;tbnid=AaB1ifRKfvn_mM&amp;vet=12ahUKEwiR-_rr6cKCAxXAsCcCHbYQC9gQMygLegQIARBp..i&amp;imgrefurl=https://www.bahmni.org/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ahmni.atlassian.net/wiki/spaces/BAH/pages/3506200/Atom+Feed+Based+Synchronization+in+Bahmni" TargetMode="External"/><Relationship Id="rId7" Type="http://schemas.openxmlformats.org/officeDocument/2006/relationships/hyperlink" Target="https://eregister.github.io/docs/ereg/eRegister-092-Release-Note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docs.google.com/presentation/d/16Wud_m4Yzq6mm3IH2Q6H4jSHEtjNiU1WA2HVHnslPvQ/htmlpresent" TargetMode="External"/><Relationship Id="rId5" Type="http://schemas.openxmlformats.org/officeDocument/2006/relationships/hyperlink" Target="https://www.bahmni.org/contact-us" TargetMode="External"/><Relationship Id="rId4" Type="http://schemas.openxmlformats.org/officeDocument/2006/relationships/hyperlink" Target="https://bahmni.atlassian.net/wiki/spaces/BAH/pages/61997323/Bahmni+Online+Demo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moeketsintaole@gmail.com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Bahmni ERM and </a:t>
            </a:r>
            <a:r>
              <a:rPr lang="en-US" sz="3200" dirty="0" smtClean="0"/>
              <a:t>Odoo Using Messaging-Oriented Middleware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7208460" cy="728874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John Ntaole </a:t>
            </a:r>
            <a:endParaRPr lang="en-US" dirty="0" smtClean="0"/>
          </a:p>
          <a:p>
            <a:pPr marL="0" indent="0" algn="l"/>
            <a:r>
              <a:rPr lang="en-US" dirty="0" smtClean="0">
                <a:latin typeface="Barlow Medium"/>
                <a:ea typeface="Barlow Medium"/>
                <a:cs typeface="Barlow Medium"/>
                <a:sym typeface="Barlow Medium"/>
              </a:rPr>
              <a:t>         Lehlohonolo </a:t>
            </a:r>
            <a:r>
              <a:rPr lang="en-US" dirty="0" err="1" smtClean="0"/>
              <a:t>Matsikane</a:t>
            </a:r>
            <a:r>
              <a:rPr lang="en-US" dirty="0" smtClean="0"/>
              <a:t> Moeling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 smtClean="0"/>
              <a:t>		201902695</a:t>
            </a:r>
          </a:p>
          <a:p>
            <a:pPr marL="0" indent="0" algn="l"/>
            <a:r>
              <a:rPr lang="en-US" dirty="0" smtClean="0"/>
              <a:t>		201902032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5638957" y="406314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327804" y="178782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7208461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 algn="l"/>
            <a:r>
              <a:rPr lang="en-US" dirty="0" smtClean="0"/>
              <a:t>Supervisor: Mr. Lebajoa Mphatsi</a:t>
            </a:r>
          </a:p>
        </p:txBody>
      </p:sp>
      <p:pic>
        <p:nvPicPr>
          <p:cNvPr id="13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 rot="16200000">
            <a:off x="7933923" y="3544270"/>
            <a:ext cx="1233500" cy="1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133926" y="335815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Reliability 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567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Atom feed method does not cater for real time syncronization 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1146794" y="2625892"/>
            <a:ext cx="3115800" cy="629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Atom feed  does not have any error handling, no acknowledgement of whether data was received or not and does no correction</a:t>
            </a:r>
            <a:endParaRPr dirty="0"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133925" y="3746175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Not all Data requests are </a:t>
            </a:r>
            <a:r>
              <a:rPr lang="en-US" dirty="0" smtClean="0"/>
              <a:t>successfully reach destination.</a:t>
            </a:r>
            <a:endParaRPr dirty="0"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33926" y="1112200"/>
            <a:ext cx="3359246" cy="63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Slow Data </a:t>
            </a:r>
            <a:r>
              <a:rPr lang="en-US" dirty="0" smtClean="0"/>
              <a:t>Synchronization </a:t>
            </a:r>
            <a:endParaRPr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1133926" y="2147733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Error Handling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</a:t>
            </a:r>
            <a:r>
              <a:rPr lang="en-US" sz="1400" dirty="0" err="1"/>
              <a:t>Odoo</a:t>
            </a:r>
            <a:r>
              <a:rPr lang="en-US" sz="1400" dirty="0"/>
              <a:t> systems by transitioning from the current Atom-feed-based mechanism to a more robust Messaging-Oriented Middleware (MOM) solution. The objective is to improve real-time data synchronization, error handling, 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Atom-Feed-based CDC integration  to identify strengths, weaknesses and areas of improvement 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03281" y="2163553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65870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03282" y="2506090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fault tolerant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throughput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26743" y="2506090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producer on Bahmni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consumer on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Real-time Synchronization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MOM system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26743" y="2163553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888343" y="1472981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347323" y="1509483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Use Case Diagram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30" y="956924"/>
            <a:ext cx="7049439" cy="403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12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128510"/>
            <a:ext cx="8816196" cy="3874811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227289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204830" y="3733430"/>
            <a:ext cx="4703420" cy="10590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204830" y="1170608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204830" y="2990050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734050" y="438681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8" name="Picture 10" descr="Bahmni · GitHu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48" y="882870"/>
            <a:ext cx="3273559" cy="3910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Iterative Incremental development (IID)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Focus on dividing the project into parts such as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OpenMRS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messages reliably.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 each iteration such as scalability  to other services.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855125" y="150029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584440" y="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6" name="Picture 4" descr="Bahmn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225" y="740725"/>
            <a:ext cx="3103533" cy="4282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3940757506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89943" y="36460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olutions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</a:t>
            </a:r>
            <a:r>
              <a:rPr lang="en" dirty="0" smtClean="0"/>
              <a:t>ethodology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3094080652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Kick-off the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project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Development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plan, identify suitable MOM and Bahmni analysis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Data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produce, consumer and MOM development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Combining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all components and making sure they work in unison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Write up and final project report write up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closing party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Producer Module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</a:t>
            </a:r>
            <a:r>
              <a:rPr lang="en-US" dirty="0" err="1"/>
              <a:t>i</a:t>
            </a:r>
            <a:r>
              <a:rPr lang="en" dirty="0" smtClean="0"/>
              <a:t>ddleware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Middleware  that connects the data producer with the data consumer.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Software for seamless exchange of data between consumer and receiver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Handle message topics and queues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Simulate data synchronization</a:t>
            </a:r>
            <a:endParaRPr dirty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Odoo component that receives MOM messages and consume data events.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Implement data updates in response to receive messages.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2209574"/>
            <a:ext cx="2240400" cy="441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Consumer Module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module in Bahmni ERM to detect relevant data changes in Bahmni database and  publish them to the Message Middleware.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82121"/>
            <a:ext cx="5006773" cy="1397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Conclusion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sz="1800"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0" y="0"/>
            <a:ext cx="3657935" cy="5047152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5337553" y="-507953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3"/>
          <p:cNvGrpSpPr/>
          <p:nvPr/>
        </p:nvGrpSpPr>
        <p:grpSpPr>
          <a:xfrm rot="5400000">
            <a:off x="8548773" y="372143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760494" y="581718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3855125" y="3078387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In conclusion, our project's shift to Messaging-Oriented Middleware (MOM) technology addresses synchronization challenges, ensuring real-time data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exchange with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enhanced security and error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handling.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This transformation is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strategic move towards a more responsive and interconnected healthcare-ERP landscape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.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13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115269" y="2425701"/>
            <a:ext cx="1233500" cy="1957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References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362309" y="1269855"/>
            <a:ext cx="8061691" cy="332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bahmni.atlassian.net/wiki/spaces/BAH/pages/3506200/Atom+Feed+Based+Synchronization+in+Bahmni</a:t>
            </a:r>
            <a:endParaRPr lang="en-US" dirty="0" smtClean="0"/>
          </a:p>
          <a:p>
            <a:pPr marL="0" indent="0"/>
            <a:endParaRPr lang="en-US" dirty="0" smtClean="0"/>
          </a:p>
          <a:p>
            <a:pPr marL="0" indent="0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bahmni.atlassian.net/wiki/spaces/BAH/pages/61997323/Bahmni+Online+Demo</a:t>
            </a:r>
            <a:endParaRPr lang="en-US" dirty="0" smtClean="0"/>
          </a:p>
          <a:p>
            <a:pPr marL="0" indent="0"/>
            <a:endParaRPr lang="en-US" dirty="0"/>
          </a:p>
          <a:p>
            <a:pPr marL="0" indent="0"/>
            <a:r>
              <a:rPr lang="en-US" dirty="0" smtClean="0">
                <a:hlinkClick r:id="rId5"/>
              </a:rPr>
              <a:t>https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www.bahmni.org/contact-us</a:t>
            </a:r>
            <a:endParaRPr lang="en-US" dirty="0" smtClean="0"/>
          </a:p>
          <a:p>
            <a:pPr marL="0" indent="0"/>
            <a:endParaRPr lang="en-US" dirty="0"/>
          </a:p>
          <a:p>
            <a:pPr marL="0" indent="0"/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docs.google.com/presentation/d/16Wud_m4Yzq6mm3IH2Q6H4jSHEtjNiU1WA2HVHnslPvQ/htmlpresent</a:t>
            </a:r>
            <a:endParaRPr lang="en-US" dirty="0" smtClean="0"/>
          </a:p>
          <a:p>
            <a:pPr marL="0" indent="0"/>
            <a:endParaRPr lang="en-US" dirty="0"/>
          </a:p>
          <a:p>
            <a:pPr marL="0" indent="0"/>
            <a:r>
              <a:rPr lang="en-US" dirty="0">
                <a:hlinkClick r:id="rId7"/>
              </a:rPr>
              <a:t>https://</a:t>
            </a:r>
            <a:r>
              <a:rPr lang="en-US" dirty="0" smtClean="0">
                <a:hlinkClick r:id="rId7"/>
              </a:rPr>
              <a:t>eregister.github.io/docs/ereg/eRegister-092-Release-Notes</a:t>
            </a:r>
            <a:endParaRPr lang="en-US" dirty="0" smtClean="0"/>
          </a:p>
          <a:p>
            <a:pPr marL="0" indent="0"/>
            <a:endParaRPr lang="en-US" dirty="0"/>
          </a:p>
          <a:p>
            <a:pPr marL="0" indent="0"/>
            <a:endParaRPr lang="en-US" dirty="0" smtClean="0"/>
          </a:p>
          <a:p>
            <a:pPr marL="0" indent="0"/>
            <a:endParaRPr lang="en-US" dirty="0"/>
          </a:p>
          <a:p>
            <a:pPr marL="0" indent="0"/>
            <a:endParaRPr lang="en-US" dirty="0" smtClean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37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39999"/>
            <a:ext cx="4448100" cy="1968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 You!</a:t>
            </a:r>
            <a:endParaRPr dirty="0"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2725056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hlinkClick r:id="rId3"/>
              </a:rPr>
              <a:t>moeketsintaole@gmail.com</a:t>
            </a:r>
            <a:r>
              <a:rPr lang="en-US" dirty="0" smtClean="0"/>
              <a:t>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+266 57742381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+266 58839504</a:t>
            </a:r>
            <a:endParaRPr dirty="0"/>
          </a:p>
        </p:txBody>
      </p:sp>
      <p:pic>
        <p:nvPicPr>
          <p:cNvPr id="786" name="Google Shape;786;p48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219077" y="4075870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185349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Thank you for your </a:t>
            </a:r>
            <a:r>
              <a:rPr lang="en-US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attention </a:t>
            </a:r>
            <a:endParaRPr sz="1000"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500" y="2725056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39903"/>
            <a:ext cx="4383600" cy="15585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487;p34"/>
          <p:cNvSpPr txBox="1">
            <a:spLocks/>
          </p:cNvSpPr>
          <p:nvPr/>
        </p:nvSpPr>
        <p:spPr>
          <a:xfrm>
            <a:off x="3855125" y="3346248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Google Shape;487;p34"/>
          <p:cNvSpPr txBox="1">
            <a:spLocks/>
          </p:cNvSpPr>
          <p:nvPr/>
        </p:nvSpPr>
        <p:spPr>
          <a:xfrm>
            <a:off x="3855125" y="3263866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P</a:t>
            </a:r>
            <a:r>
              <a:rPr lang="en-US" sz="1400" b="0" dirty="0" smtClean="0">
                <a:solidFill>
                  <a:schemeClr val="bg1">
                    <a:lumMod val="25000"/>
                  </a:schemeClr>
                </a:solidFill>
              </a:rPr>
              <a:t>roject </a:t>
            </a:r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aims to revolutionize the data synchronization process between Bahmni ERM and Odoo by transitioning from the current Atom-feed-based Change Data Capture (CDC) approach to a more robust Messaging-Oriented Middleware (MOM) solution</a:t>
            </a:r>
            <a:endParaRPr lang="en-US" sz="1400" dirty="0">
              <a:solidFill>
                <a:schemeClr val="bg1">
                  <a:lumMod val="2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934081" y="2667988"/>
            <a:ext cx="5096825" cy="1458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934081" y="138110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376001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OpenMRS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OpenERP: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OpenELIS: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Brahmin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digital public goods recognized projects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737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72877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7" y="4213847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209688"/>
            <a:ext cx="1190128" cy="75049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18313"/>
            <a:ext cx="1284302" cy="741873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32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Brahmi provide integration over all services?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Bahmni is modular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New components in and old ones removed</a:t>
            </a:r>
            <a:endParaRPr lang="en-US" dirty="0" smtClean="0"/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Bahmni can be enhanced at multiple levels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Custom distribution of OpenMRS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dirty="0" smtClean="0"/>
              <a:t>Adding new definitions for different services</a:t>
            </a:r>
          </a:p>
          <a:p>
            <a:pPr>
              <a:buFont typeface="Barlow Medium"/>
              <a:buChar char="●"/>
            </a:pPr>
            <a:r>
              <a:rPr lang="en-US" dirty="0" smtClean="0"/>
              <a:t>Adding new components based on standards 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Atom Feeds over HTTP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All Bahmni components communicate with each  other using Atom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Each component publishes a log of relevant events happening 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Other components listen to this feed using libraries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authorized clients can listen to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Rich data interface over standard API and push and pull data updates directly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Atom-Feed Service</a:t>
            </a:r>
            <a:endParaRPr sz="3200" dirty="0"/>
          </a:p>
        </p:txBody>
      </p:sp>
      <p:pic>
        <p:nvPicPr>
          <p:cNvPr id="1026" name="Picture 2" descr="https://bahmni.atlassian.net/wiki/download/thumbnails/3506200/AtomFeedSynchronization.jpg?version=1&amp;modificationDate=1418713309980&amp;cacheVersion=1&amp;api=v2&amp;width=542&amp;height=24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92" y="1173192"/>
            <a:ext cx="8574657" cy="3761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107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1249619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55" r="-749"/>
          <a:stretch/>
        </p:blipFill>
        <p:spPr>
          <a:xfrm>
            <a:off x="0" y="1"/>
            <a:ext cx="3910518" cy="5083070"/>
          </a:xfrm>
        </p:spPr>
      </p:pic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3207</TotalTime>
  <Words>840</Words>
  <Application>Microsoft Office PowerPoint</Application>
  <PresentationFormat>On-screen Show (16:9)</PresentationFormat>
  <Paragraphs>185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Arial</vt:lpstr>
      <vt:lpstr>Space Grotesk</vt:lpstr>
      <vt:lpstr>Barlow</vt:lpstr>
      <vt:lpstr>Barlow Medium</vt:lpstr>
      <vt:lpstr>Wingdings</vt:lpstr>
      <vt:lpstr>Raleway</vt:lpstr>
      <vt:lpstr>Open Sans</vt:lpstr>
      <vt:lpstr>Nunito Light</vt:lpstr>
      <vt:lpstr>Anaheim</vt:lpstr>
      <vt:lpstr> Website Migration Project Proposal by Slidesgo</vt:lpstr>
      <vt:lpstr>Improving Integration between Bahmni ERM and Odoo Using Messaging-Oriented Middleware</vt:lpstr>
      <vt:lpstr>Table of contents</vt:lpstr>
      <vt:lpstr>Overview</vt:lpstr>
      <vt:lpstr>Background</vt:lpstr>
      <vt:lpstr>PowerPoint Presentation</vt:lpstr>
      <vt:lpstr>PowerPoint Presentation</vt:lpstr>
      <vt:lpstr>Integration and Interoperability</vt:lpstr>
      <vt:lpstr>Atom-Feed Service</vt:lpstr>
      <vt:lpstr>Problem And Scope</vt:lpstr>
      <vt:lpstr>Problem</vt:lpstr>
      <vt:lpstr>Scope Statement</vt:lpstr>
      <vt:lpstr>Objectives</vt:lpstr>
      <vt:lpstr>Requirements</vt:lpstr>
      <vt:lpstr>Use Case Diagram</vt:lpstr>
      <vt:lpstr>Conceptual System design</vt:lpstr>
      <vt:lpstr>Methodology</vt:lpstr>
      <vt:lpstr>Iterative Incremental development (IID) Model</vt:lpstr>
      <vt:lpstr>Deliverables and Time Frame</vt:lpstr>
      <vt:lpstr>Project activities</vt:lpstr>
      <vt:lpstr>Project roadmap</vt:lpstr>
      <vt:lpstr>Project Deliverables</vt:lpstr>
      <vt:lpstr>Conclusion  </vt:lpstr>
      <vt:lpstr>References</vt:lpstr>
      <vt:lpstr>Thanks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Moeketsi N.J</cp:lastModifiedBy>
  <cp:revision>93</cp:revision>
  <dcterms:modified xsi:type="dcterms:W3CDTF">2023-11-21T20:55:05Z</dcterms:modified>
</cp:coreProperties>
</file>